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6" r:id="rId6"/>
    <p:sldId id="271" r:id="rId7"/>
    <p:sldId id="277" r:id="rId8"/>
    <p:sldId id="272" r:id="rId9"/>
    <p:sldId id="274" r:id="rId10"/>
    <p:sldId id="267" r:id="rId11"/>
    <p:sldId id="262" r:id="rId12"/>
    <p:sldId id="263" r:id="rId13"/>
    <p:sldId id="264" r:id="rId14"/>
    <p:sldId id="280" r:id="rId15"/>
    <p:sldId id="278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7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19F660A-D659-4DF0-84D2-A6B82ACE1831}" type="datetimeFigureOut">
              <a:rPr lang="ru-RU" smtClean="0"/>
              <a:t>15.10.2020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27AAAB7-FDEE-4B4A-B062-02FA8A1BAA36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34076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400" dirty="0" smtClean="0"/>
              <a:t>Монтаж матч и башен при помощи самоподъемных кранов</a:t>
            </a:r>
            <a:endParaRPr lang="ru-RU" sz="4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18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sz="quarter" idx="13"/>
          </p:nvPr>
        </p:nvSpPr>
        <p:spPr>
          <a:xfrm>
            <a:off x="3765465" y="4293096"/>
            <a:ext cx="4781422" cy="347472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Мачта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вертикальное высотное сооружение, шарнирно или защемлено опирающееся на фундамент и удерживаемое натянутыми или наклонно идущими к земле стальными канатами.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sz="quarter" idx="14"/>
          </p:nvPr>
        </p:nvSpPr>
        <p:spPr>
          <a:xfrm>
            <a:off x="467544" y="476672"/>
            <a:ext cx="5184576" cy="244827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Башня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 и свободно стоящее высотное сооружение, жестко защемленное в основании, что достигается анкеровкой ствола башни к фундаменту, и не требующая по этой причине оттяжек.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Татьяна\Desktop\1 семестр М\Тсп М\самоподъемный кран\454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5"/>
            <a:ext cx="2888134" cy="365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Татьяна\Desktop\1 семестр М\Тсп М\самоподъемный кран\Колпашев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62066"/>
            <a:ext cx="3312368" cy="427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5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9315" y="260648"/>
            <a:ext cx="8064896" cy="5904656"/>
          </a:xfrm>
        </p:spPr>
        <p:txBody>
          <a:bodyPr>
            <a:noAutofit/>
          </a:bodyPr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Мачты</a:t>
            </a:r>
            <a:endParaRPr lang="ru-RU" altLang="ru-RU" sz="1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Мачты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вертикального ствола и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оттяжек.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i="1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СТВОЛЫ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мачт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проектируют: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Решетчатым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имеющим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сечение в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виде: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altLang="ru-RU" sz="14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равностороннего </a:t>
            </a:r>
            <a:r>
              <a:rPr lang="ru-RU" altLang="ru-RU" sz="1400" b="1" i="1" u="sng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треугольника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размером сторон 800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мм, </a:t>
            </a:r>
          </a:p>
          <a:p>
            <a:pPr marL="36576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1350 мм, 2200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мм, 2500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мм, 2800 мм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;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altLang="ru-RU" sz="14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квадрата</a:t>
            </a: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со стороной 2200 мм, 2400 мм и 2500 мм.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Сплошностенчатые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имеют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трубчатое сечение диаметром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1200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 и до 3600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мм.</a:t>
            </a: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ОТТЯЖКИ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изготавливаются из стальных оцинкованных канатов,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изоляторов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, если они требуются, и натяжных устройств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находящихся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анкерных фундаментов.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В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устройство для натяжения оттяжек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входит: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стяжная муфта;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натяжное </a:t>
            </a:r>
            <a:r>
              <a:rPr lang="ru-RU" alt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приспособление. </a:t>
            </a:r>
            <a:endParaRPr lang="ru-RU" alt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	Стяжная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муфта позволяет изменять длину оттяжек.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	Натяжение оттяжек и изменение усилий в них 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осуществля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-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ется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съемными натяжными приспособлениями с винтовыми тягами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динамометрами, которые крепят к стяжной муфте только во время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  монтажа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мачты и в период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 эксплуатации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при проверке натяжения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1400" dirty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Изготавливают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мачты в виде пространственных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секций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длиной 4,5 м, 6 м, 6,75 м, 7,5 м и 9 м. Внутри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каждой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секции закрепляют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площадки,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лестницы для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подъема </a:t>
            </a: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 прочие конструкции, предусмотренные </a:t>
            </a:r>
            <a:endParaRPr lang="ru-RU" altLang="ru-RU" sz="140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4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ru-RU" alt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проектом</a:t>
            </a:r>
            <a:r>
              <a:rPr lang="ru-RU" altLang="ru-RU" sz="1300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300" dirty="0"/>
          </a:p>
        </p:txBody>
      </p:sp>
      <p:pic>
        <p:nvPicPr>
          <p:cNvPr id="4098" name="Picture 2" descr="C:\Users\Татьяна\Desktop\1 семестр М\Тсп М\самоподъемный кран\IMG_1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845108"/>
            <a:ext cx="1872208" cy="175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/>
          <a:stretch/>
        </p:blipFill>
        <p:spPr bwMode="auto">
          <a:xfrm>
            <a:off x="107503" y="4437112"/>
            <a:ext cx="2561411" cy="196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C:\Users\Татьяна\Desktop\1 семестр М\Тсп М\самоподъемный кран\340067ca5f9c6597e77adc894b0047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028" y="116632"/>
            <a:ext cx="3708631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9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Татьяна\Desktop\1 семестр М\Тсп М\самоподъемный кран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017" y="2348880"/>
            <a:ext cx="1972487" cy="21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416562"/>
            <a:ext cx="7848872" cy="5832648"/>
          </a:xfrm>
        </p:spPr>
        <p:txBody>
          <a:bodyPr>
            <a:noAutofit/>
          </a:bodyPr>
          <a:lstStyle/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Основной методом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мачт и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 является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их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проектном положении </a:t>
            </a:r>
            <a:r>
              <a:rPr lang="ru-RU" altLang="ru-RU" sz="20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наращиванием </a:t>
            </a: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использованием самоподъемных кранов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alt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Самоподъемными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краны, устанавливаемые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конструкции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сооружения и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перемещаемые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вверх с помощью собственных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возведения этого сооружения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Монтаж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проектном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ведется </a:t>
            </a: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отдельными элементами и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секциями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конструкции нижней части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мачты              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или башни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монтируют гусеничными либо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пневмоколесными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кранами.</a:t>
            </a:r>
          </a:p>
          <a:p>
            <a:pPr marL="45720" indent="0" algn="just">
              <a:buNone/>
            </a:pPr>
            <a:r>
              <a:rPr lang="ru-RU" altLang="ru-RU" sz="2000" dirty="0" smtClean="0">
                <a:latin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547664" y="4797152"/>
            <a:ext cx="6400800" cy="3201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endParaRPr lang="ru-RU" dirty="0"/>
          </a:p>
        </p:txBody>
      </p:sp>
      <p:pic>
        <p:nvPicPr>
          <p:cNvPr id="2054" name="Picture 6" descr="C:\Users\Татьяна\Desktop\1 семестр М\Тсп М\самоподъемный кран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22" y="404662"/>
            <a:ext cx="1296144" cy="205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Татьяна\Desktop\1 семестр М\Тсп М\самоподъемный кран\k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2016099" cy="201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51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548680"/>
            <a:ext cx="6984776" cy="5217760"/>
          </a:xfrm>
        </p:spPr>
        <p:txBody>
          <a:bodyPr>
            <a:normAutofit fontScale="55000" lnSpcReduction="20000"/>
          </a:bodyPr>
          <a:lstStyle/>
          <a:p>
            <a:pPr marL="45720" indent="0" algn="just"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itchFamily="18" charset="0"/>
              </a:rPr>
              <a:t>	Этот </a:t>
            </a:r>
            <a:r>
              <a:rPr lang="ru-RU" altLang="ru-RU" sz="3600" b="1" i="1" dirty="0">
                <a:solidFill>
                  <a:schemeClr val="tx1"/>
                </a:solidFill>
                <a:latin typeface="Times New Roman" pitchFamily="18" charset="0"/>
              </a:rPr>
              <a:t>метод </a:t>
            </a:r>
            <a:r>
              <a:rPr lang="ru-RU" altLang="ru-RU" sz="3600" b="1" i="1" dirty="0" smtClean="0">
                <a:solidFill>
                  <a:schemeClr val="tx1"/>
                </a:solidFill>
                <a:latin typeface="Times New Roman" pitchFamily="18" charset="0"/>
              </a:rPr>
              <a:t>имеет следующие преимущества:</a:t>
            </a:r>
            <a:endParaRPr lang="ru-RU" altLang="ru-RU" sz="36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он не требует дополнительной территории, предусмотренной проектом возводимого сооружения;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монтаж не зависит от застройки примыкающей территории;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работы можно производить даже при наличии зданий сравнительно близко расположенных к монтируемому сооружению;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монтаж зависит от высоты и конструктивной схемы сооружения. </a:t>
            </a:r>
          </a:p>
          <a:p>
            <a:pPr marL="45720" indent="0" algn="just"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itchFamily="18" charset="0"/>
              </a:rPr>
              <a:t>	В </a:t>
            </a:r>
            <a:r>
              <a:rPr lang="ru-RU" altLang="ru-RU" sz="3600" b="1" i="1" dirty="0">
                <a:solidFill>
                  <a:schemeClr val="tx1"/>
                </a:solidFill>
                <a:latin typeface="Times New Roman" pitchFamily="18" charset="0"/>
              </a:rPr>
              <a:t>тоже время монтаж наращиванием при помощи самоподъемных кранов имеет свои существенные недостатки :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монтажные работы требуют наличия опытных инженерно-технических работников и монтажников-верхолазов;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затрудняется контроль монтажных соединений;</a:t>
            </a:r>
          </a:p>
          <a:p>
            <a:pPr algn="just">
              <a:buFontTx/>
              <a:buChar char="•"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увеличиваются сроки возведения сооружения.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7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21296" y="836712"/>
            <a:ext cx="7389440" cy="347472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Универсального 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подвесного самоподъемного крана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1779" y="1571601"/>
            <a:ext cx="3525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ПКР-4 - для решетчатых мачт;</a:t>
            </a:r>
          </a:p>
          <a:p>
            <a:pPr marL="4572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УПК-2,5; УПК-4 – поэлементный монтаж башенных сооружений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786" y="1571601"/>
            <a:ext cx="3898051" cy="51520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17847" y="2780928"/>
            <a:ext cx="3233565" cy="35394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Монтаж телебашни </a:t>
            </a:r>
            <a:r>
              <a:rPr lang="ru-RU" altLang="ru-RU" sz="1400" b="1" dirty="0">
                <a:latin typeface="Times New Roman" pitchFamily="18" charset="0"/>
              </a:rPr>
              <a:t>краном ПКР-4</a:t>
            </a:r>
          </a:p>
          <a:p>
            <a:pPr algn="just" eaLnBrk="1" hangingPunct="1"/>
            <a:r>
              <a:rPr lang="ru-RU" altLang="ru-RU" sz="1400" b="1" dirty="0">
                <a:latin typeface="Times New Roman" pitchFamily="18" charset="0"/>
              </a:rPr>
              <a:t>1 - скобы;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2</a:t>
            </a:r>
            <a:r>
              <a:rPr lang="ru-RU" altLang="ru-RU" sz="1400" b="1" dirty="0">
                <a:latin typeface="Times New Roman" pitchFamily="18" charset="0"/>
              </a:rPr>
              <a:t>, 10 - растяжки</a:t>
            </a:r>
            <a:r>
              <a:rPr lang="ru-RU" altLang="ru-RU" sz="1400" b="1" dirty="0" smtClean="0">
                <a:latin typeface="Times New Roman" pitchFamily="18" charset="0"/>
              </a:rPr>
              <a:t>;</a:t>
            </a: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 3</a:t>
            </a:r>
            <a:r>
              <a:rPr lang="ru-RU" altLang="ru-RU" sz="1400" b="1" dirty="0">
                <a:latin typeface="Times New Roman" pitchFamily="18" charset="0"/>
              </a:rPr>
              <a:t>, 6 - консоли;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4 </a:t>
            </a:r>
            <a:r>
              <a:rPr lang="ru-RU" altLang="ru-RU" sz="1400" b="1" dirty="0">
                <a:latin typeface="Times New Roman" pitchFamily="18" charset="0"/>
              </a:rPr>
              <a:t>- сбегающие нитки канатов;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5 </a:t>
            </a:r>
            <a:r>
              <a:rPr lang="ru-RU" altLang="ru-RU" sz="1400" b="1" dirty="0">
                <a:latin typeface="Times New Roman" pitchFamily="18" charset="0"/>
              </a:rPr>
              <a:t>- полиспаст;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7 </a:t>
            </a:r>
            <a:r>
              <a:rPr lang="ru-RU" altLang="ru-RU" sz="1400" b="1" dirty="0">
                <a:latin typeface="Times New Roman" pitchFamily="18" charset="0"/>
              </a:rPr>
              <a:t>- обойма крана;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8 </a:t>
            </a:r>
            <a:r>
              <a:rPr lang="ru-RU" altLang="ru-RU" sz="1400" b="1" dirty="0">
                <a:latin typeface="Times New Roman" pitchFamily="18" charset="0"/>
              </a:rPr>
              <a:t>- штырь;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10- </a:t>
            </a:r>
            <a:r>
              <a:rPr lang="ru-RU" altLang="ru-RU" sz="1400" b="1" dirty="0">
                <a:latin typeface="Times New Roman" pitchFamily="18" charset="0"/>
              </a:rPr>
              <a:t>хомуты;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11 </a:t>
            </a:r>
            <a:r>
              <a:rPr lang="ru-RU" altLang="ru-RU" sz="1400" b="1" dirty="0">
                <a:latin typeface="Times New Roman" pitchFamily="18" charset="0"/>
              </a:rPr>
              <a:t>- мачты;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12 </a:t>
            </a:r>
            <a:r>
              <a:rPr lang="ru-RU" altLang="ru-RU" sz="1400" b="1" dirty="0">
                <a:latin typeface="Times New Roman" pitchFamily="18" charset="0"/>
              </a:rPr>
              <a:t>- рамка;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13 </a:t>
            </a:r>
            <a:r>
              <a:rPr lang="ru-RU" altLang="ru-RU" sz="1400" b="1" dirty="0">
                <a:latin typeface="Times New Roman" pitchFamily="18" charset="0"/>
              </a:rPr>
              <a:t>- контргруз; </a:t>
            </a:r>
          </a:p>
          <a:p>
            <a:pPr algn="just" eaLnBrk="1" hangingPunct="1"/>
            <a:r>
              <a:rPr lang="ru-RU" altLang="ru-RU" sz="1400" b="1" dirty="0">
                <a:latin typeface="Times New Roman" pitchFamily="18" charset="0"/>
              </a:rPr>
              <a:t>14 - стреловой полиспаст;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15 </a:t>
            </a:r>
            <a:r>
              <a:rPr lang="ru-RU" altLang="ru-RU" sz="1400" b="1" dirty="0">
                <a:latin typeface="Times New Roman" pitchFamily="18" charset="0"/>
              </a:rPr>
              <a:t>-грузовой полиспаст;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16 </a:t>
            </a:r>
            <a:r>
              <a:rPr lang="ru-RU" altLang="ru-RU" sz="1400" b="1" dirty="0">
                <a:latin typeface="Times New Roman" pitchFamily="18" charset="0"/>
              </a:rPr>
              <a:t>- стрела; </a:t>
            </a:r>
            <a:endParaRPr lang="ru-RU" altLang="ru-RU" sz="1400" b="1" dirty="0" smtClean="0">
              <a:latin typeface="Times New Roman" pitchFamily="18" charset="0"/>
            </a:endParaRPr>
          </a:p>
          <a:p>
            <a:pPr algn="just" eaLnBrk="1" hangingPunct="1"/>
            <a:r>
              <a:rPr lang="ru-RU" altLang="ru-RU" sz="1400" b="1" dirty="0" smtClean="0">
                <a:latin typeface="Times New Roman" pitchFamily="18" charset="0"/>
              </a:rPr>
              <a:t>17 </a:t>
            </a:r>
            <a:r>
              <a:rPr lang="ru-RU" altLang="ru-RU" sz="1400" b="1" dirty="0">
                <a:latin typeface="Times New Roman" pitchFamily="18" charset="0"/>
              </a:rPr>
              <a:t>- поворотный круг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80528" y="188640"/>
            <a:ext cx="9793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ru-RU" sz="2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наращиванием можно осуществить с помощью</a:t>
            </a:r>
            <a:endParaRPr lang="ru-RU" sz="24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0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547664" y="5301208"/>
            <a:ext cx="3898900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200" b="1" dirty="0" smtClean="0">
                <a:latin typeface="Times New Roman" pitchFamily="18" charset="0"/>
              </a:rPr>
              <a:t>Принципиальная </a:t>
            </a:r>
            <a:r>
              <a:rPr lang="ru-RU" altLang="ru-RU" sz="1200" b="1" dirty="0">
                <a:latin typeface="Times New Roman" pitchFamily="18" charset="0"/>
              </a:rPr>
              <a:t>схема монтажа типовой </a:t>
            </a:r>
            <a:r>
              <a:rPr lang="ru-RU" altLang="ru-RU" sz="1200" b="1" dirty="0" smtClean="0">
                <a:latin typeface="Times New Roman" pitchFamily="18" charset="0"/>
              </a:rPr>
              <a:t>телебашни</a:t>
            </a:r>
          </a:p>
          <a:p>
            <a:pPr eaLnBrk="1" hangingPunct="1"/>
            <a:r>
              <a:rPr lang="ru-RU" altLang="ru-RU" sz="1200" b="1" dirty="0" smtClean="0">
                <a:latin typeface="Times New Roman" pitchFamily="18" charset="0"/>
              </a:rPr>
              <a:t>а </a:t>
            </a:r>
            <a:r>
              <a:rPr lang="ru-RU" altLang="ru-RU" sz="1200" b="1" dirty="0">
                <a:latin typeface="Times New Roman" pitchFamily="18" charset="0"/>
              </a:rPr>
              <a:t>- монтаж пирамидальной части башни;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б - монтаж призматической части башни: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1 - монтируемая башня; </a:t>
            </a:r>
            <a:r>
              <a:rPr lang="ru-RU" altLang="ru-RU" sz="1200" b="1" dirty="0" smtClean="0">
                <a:latin typeface="Times New Roman" pitchFamily="18" charset="0"/>
              </a:rPr>
              <a:t>2 </a:t>
            </a:r>
            <a:r>
              <a:rPr lang="ru-RU" altLang="ru-RU" sz="1200" b="1" dirty="0">
                <a:latin typeface="Times New Roman" pitchFamily="18" charset="0"/>
              </a:rPr>
              <a:t>- подвесной кран; </a:t>
            </a:r>
            <a:r>
              <a:rPr lang="ru-RU" altLang="ru-RU" sz="1200" b="1" dirty="0" smtClean="0">
                <a:latin typeface="Times New Roman" pitchFamily="18" charset="0"/>
              </a:rPr>
              <a:t>3 </a:t>
            </a:r>
            <a:r>
              <a:rPr lang="ru-RU" altLang="ru-RU" sz="1200" b="1" dirty="0">
                <a:latin typeface="Times New Roman" pitchFamily="18" charset="0"/>
              </a:rPr>
              <a:t>- склад металлоконструкций; </a:t>
            </a:r>
            <a:r>
              <a:rPr lang="ru-RU" altLang="ru-RU" sz="1200" b="1" dirty="0" smtClean="0">
                <a:latin typeface="Times New Roman" pitchFamily="18" charset="0"/>
              </a:rPr>
              <a:t>4 </a:t>
            </a:r>
            <a:r>
              <a:rPr lang="ru-RU" altLang="ru-RU" sz="1200" b="1" dirty="0">
                <a:latin typeface="Times New Roman" pitchFamily="18" charset="0"/>
              </a:rPr>
              <a:t>- крановые лебедки;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5 - оттяжки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4170"/>
            <a:ext cx="6099425" cy="36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8833" y="3933056"/>
            <a:ext cx="4985229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200" b="1" dirty="0" smtClean="0">
                <a:latin typeface="Times New Roman" pitchFamily="18" charset="0"/>
              </a:rPr>
              <a:t>Последовательность </a:t>
            </a:r>
            <a:r>
              <a:rPr lang="ru-RU" altLang="ru-RU" sz="1200" b="1" dirty="0">
                <a:latin typeface="Times New Roman" pitchFamily="18" charset="0"/>
              </a:rPr>
              <a:t>монтажа подвесного крана ПКР-4 и телевизионной </a:t>
            </a:r>
            <a:r>
              <a:rPr lang="ru-RU" altLang="ru-RU" sz="1200" b="1" dirty="0" smtClean="0">
                <a:latin typeface="Times New Roman" pitchFamily="18" charset="0"/>
              </a:rPr>
              <a:t>башни</a:t>
            </a:r>
            <a:endParaRPr lang="ru-RU" altLang="ru-RU" sz="1200" b="1" dirty="0">
              <a:latin typeface="Times New Roman" pitchFamily="18" charset="0"/>
            </a:endParaRP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а – первая; б – вторая; в – третья стоянки. 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1 – рамка; 2 – расчалки рамки.</a:t>
            </a:r>
          </a:p>
          <a:p>
            <a:pPr eaLnBrk="1" hangingPunct="1"/>
            <a:r>
              <a:rPr lang="ru-RU" altLang="ru-RU" sz="1200" b="1" dirty="0">
                <a:latin typeface="Times New Roman" pitchFamily="18" charset="0"/>
              </a:rPr>
              <a:t>3,4,5 – третья, четвертая и пятая секции мачты; </a:t>
            </a:r>
            <a:r>
              <a:rPr lang="en-US" altLang="ru-RU" sz="1200" b="1" dirty="0">
                <a:latin typeface="Times New Roman" pitchFamily="18" charset="0"/>
              </a:rPr>
              <a:t>I, II</a:t>
            </a:r>
            <a:r>
              <a:rPr lang="ru-RU" altLang="ru-RU" sz="1200" b="1" dirty="0">
                <a:latin typeface="Times New Roman" pitchFamily="18" charset="0"/>
              </a:rPr>
              <a:t> – последовательное положение обоймы подвесного крана.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3240359" cy="51294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88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Ползучий самоподъемный кран</a:t>
            </a:r>
          </a:p>
        </p:txBody>
      </p:sp>
      <p:pic>
        <p:nvPicPr>
          <p:cNvPr id="8195" name="Picture 3" descr="C:\Users\Татьяна\Desktop\1 семестр М\Тсп М\самоподъемный кран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169" y="1090771"/>
            <a:ext cx="2783133" cy="372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Татьяна\Desktop\1 семестр М\Тсп М\самоподъемный кран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58" y="4221088"/>
            <a:ext cx="3224699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Татьяна\Desktop\1 семестр М\Тсп М\самоподъемный кран\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50146" y="1196752"/>
            <a:ext cx="231502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Татьяна\Desktop\1 семестр М\Тсп М\самоподъемный кран\1369901965952_bulleti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25" y="3501008"/>
            <a:ext cx="35523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525" y="1036280"/>
            <a:ext cx="3179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ПТК-6 - для трубчатых мачт;</a:t>
            </a:r>
          </a:p>
          <a:p>
            <a:pPr marL="45720"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СПК-8; СПК-12 - для решетчатых мачт;</a:t>
            </a:r>
          </a:p>
          <a:p>
            <a:pPr marL="45720"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УСПК-8, УСПК-12 - решетчатых мачт, позволяющие монтировать 2 секции с одной стоянке крана</a:t>
            </a:r>
          </a:p>
          <a:p>
            <a:pPr marL="45720" indent="0" algn="just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C:\Users\Татьяна\Desktop\1 семестр М\Тсп М\самоподъемный кран\Image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00" y="3750127"/>
            <a:ext cx="1762946" cy="297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70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20650"/>
            <a:ext cx="8950325" cy="5510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1913" y="5724525"/>
            <a:ext cx="9009062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 smtClean="0">
                <a:latin typeface="Times New Roman" pitchFamily="18" charset="0"/>
              </a:rPr>
              <a:t>Монтаж </a:t>
            </a:r>
            <a:r>
              <a:rPr lang="ru-RU" altLang="ru-RU" sz="1600" b="1" dirty="0">
                <a:latin typeface="Times New Roman" pitchFamily="18" charset="0"/>
              </a:rPr>
              <a:t>трубчатой мачты краном ПТК-6 и его перестановка.</a:t>
            </a:r>
          </a:p>
          <a:p>
            <a:pPr eaLnBrk="1" hangingPunct="1"/>
            <a:r>
              <a:rPr lang="ru-RU" altLang="ru-RU" sz="1600" b="1" dirty="0">
                <a:latin typeface="Times New Roman" pitchFamily="18" charset="0"/>
              </a:rPr>
              <a:t>а – установка секции радиомачты; б – перестановка обоймы крана; в – перестановка</a:t>
            </a:r>
          </a:p>
          <a:p>
            <a:pPr eaLnBrk="1" hangingPunct="1"/>
            <a:r>
              <a:rPr lang="ru-RU" altLang="ru-RU" sz="1600" b="1" dirty="0">
                <a:latin typeface="Times New Roman" pitchFamily="18" charset="0"/>
              </a:rPr>
              <a:t>мачты крана; г – перестановка подмостей; </a:t>
            </a:r>
          </a:p>
          <a:p>
            <a:pPr eaLnBrk="1" hangingPunct="1"/>
            <a:r>
              <a:rPr lang="ru-RU" altLang="ru-RU" sz="1600" b="1" dirty="0">
                <a:latin typeface="Times New Roman" pitchFamily="18" charset="0"/>
              </a:rPr>
              <a:t>1, 2, 5 – площадки; 3, 4 – лестницы; 6 – траверсы; 7 - стропы</a:t>
            </a:r>
          </a:p>
        </p:txBody>
      </p:sp>
    </p:spTree>
    <p:extLst>
      <p:ext uri="{BB962C8B-B14F-4D97-AF65-F5344CB8AC3E}">
        <p14:creationId xmlns:p14="http://schemas.microsoft.com/office/powerpoint/2010/main" val="136805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тьяна\Desktop\1 семестр М\Тсп М\самоподъемный кран\image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4752528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Татьяна\Desktop\1 семестр М\Тсп М\самоподъемный кран\Harsco_Self-Climbing-Formwork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402" y="907558"/>
            <a:ext cx="2980051" cy="41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04731" y="476671"/>
            <a:ext cx="56521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Приставной самоподъемный кран</a:t>
            </a:r>
          </a:p>
        </p:txBody>
      </p:sp>
    </p:spTree>
    <p:extLst>
      <p:ext uri="{BB962C8B-B14F-4D97-AF65-F5344CB8AC3E}">
        <p14:creationId xmlns:p14="http://schemas.microsoft.com/office/powerpoint/2010/main" val="4544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71298" y="476672"/>
            <a:ext cx="64008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самоподъемный кран «Сокол»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70856"/>
            <a:ext cx="7302525" cy="5081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4936" y="6228668"/>
            <a:ext cx="9009063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itchFamily="18" charset="0"/>
              </a:rPr>
              <a:t>Универсальный </a:t>
            </a:r>
            <a:r>
              <a:rPr lang="ru-RU" altLang="ru-RU" sz="1600" b="1" dirty="0">
                <a:latin typeface="Times New Roman" pitchFamily="18" charset="0"/>
              </a:rPr>
              <a:t>самоподъемный кран «Сокол» грузоподъемностью </a:t>
            </a:r>
            <a:r>
              <a:rPr lang="ru-RU" altLang="ru-RU" sz="1600" b="1" dirty="0" smtClean="0">
                <a:latin typeface="Times New Roman" pitchFamily="18" charset="0"/>
              </a:rPr>
              <a:t>12 т</a:t>
            </a:r>
            <a:endParaRPr lang="ru-RU" altLang="ru-RU" sz="16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476672"/>
            <a:ext cx="5598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телебашни в городе Алматы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88" y="1086950"/>
            <a:ext cx="3944276" cy="42895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Татьяна\Desktop\1 семестр М\Тсп М\самоподъемный кран\250px-Телевышка_на_Кок-Тюб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77888"/>
            <a:ext cx="31750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907704" y="5589240"/>
            <a:ext cx="5948354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 smtClean="0">
                <a:latin typeface="Times New Roman" pitchFamily="18" charset="0"/>
              </a:rPr>
              <a:t>Общая </a:t>
            </a:r>
            <a:r>
              <a:rPr lang="ru-RU" altLang="ru-RU" sz="1400" b="1" dirty="0">
                <a:latin typeface="Times New Roman" pitchFamily="18" charset="0"/>
              </a:rPr>
              <a:t>схема несущих конструкций телебашни в г. Алматы</a:t>
            </a:r>
          </a:p>
          <a:p>
            <a:pPr eaLnBrk="1" hangingPunct="1"/>
            <a:r>
              <a:rPr lang="ru-RU" altLang="ru-RU" sz="1400" b="1" dirty="0" smtClean="0">
                <a:latin typeface="Times New Roman" pitchFamily="18" charset="0"/>
              </a:rPr>
              <a:t>1- </a:t>
            </a:r>
            <a:r>
              <a:rPr lang="ru-RU" altLang="ru-RU" sz="1400" b="1" dirty="0">
                <a:latin typeface="Times New Roman" pitchFamily="18" charset="0"/>
              </a:rPr>
              <a:t>ствол</a:t>
            </a:r>
            <a:r>
              <a:rPr lang="ru-RU" altLang="ru-RU" sz="1400" b="1" dirty="0" smtClean="0">
                <a:latin typeface="Times New Roman" pitchFamily="18" charset="0"/>
              </a:rPr>
              <a:t>; 2 </a:t>
            </a:r>
            <a:r>
              <a:rPr lang="ru-RU" altLang="ru-RU" sz="1400" b="1" dirty="0">
                <a:latin typeface="Times New Roman" pitchFamily="18" charset="0"/>
              </a:rPr>
              <a:t>- антенная </a:t>
            </a:r>
            <a:r>
              <a:rPr lang="ru-RU" altLang="ru-RU" sz="1400" b="1" dirty="0" smtClean="0">
                <a:latin typeface="Times New Roman" pitchFamily="18" charset="0"/>
              </a:rPr>
              <a:t>часть; 3,4 </a:t>
            </a:r>
            <a:r>
              <a:rPr lang="ru-RU" altLang="ru-RU" sz="1400" b="1" dirty="0">
                <a:latin typeface="Times New Roman" pitchFamily="18" charset="0"/>
              </a:rPr>
              <a:t>- технические </a:t>
            </a:r>
            <a:r>
              <a:rPr lang="ru-RU" altLang="ru-RU" sz="1400" b="1" dirty="0" smtClean="0">
                <a:latin typeface="Times New Roman" pitchFamily="18" charset="0"/>
              </a:rPr>
              <a:t>здания; 5 </a:t>
            </a:r>
            <a:r>
              <a:rPr lang="ru-RU" altLang="ru-RU" sz="1400" b="1" dirty="0">
                <a:latin typeface="Times New Roman" pitchFamily="18" charset="0"/>
              </a:rPr>
              <a:t>- смотровая </a:t>
            </a:r>
            <a:r>
              <a:rPr lang="ru-RU" altLang="ru-RU" sz="1400" b="1" dirty="0" smtClean="0">
                <a:latin typeface="Times New Roman" pitchFamily="18" charset="0"/>
              </a:rPr>
              <a:t>площадка; 6 </a:t>
            </a:r>
            <a:r>
              <a:rPr lang="ru-RU" altLang="ru-RU" sz="1400" b="1" dirty="0">
                <a:latin typeface="Times New Roman" pitchFamily="18" charset="0"/>
              </a:rPr>
              <a:t>-метеоплощадка; </a:t>
            </a:r>
            <a:r>
              <a:rPr lang="ru-RU" altLang="ru-RU" sz="1400" b="1" dirty="0" smtClean="0">
                <a:latin typeface="Times New Roman" pitchFamily="18" charset="0"/>
              </a:rPr>
              <a:t> 7 </a:t>
            </a:r>
            <a:r>
              <a:rPr lang="ru-RU" altLang="ru-RU" sz="1400" b="1" dirty="0">
                <a:latin typeface="Times New Roman" pitchFamily="18" charset="0"/>
              </a:rPr>
              <a:t>- кольцевые площадки</a:t>
            </a:r>
          </a:p>
        </p:txBody>
      </p:sp>
    </p:spTree>
    <p:extLst>
      <p:ext uri="{BB962C8B-B14F-4D97-AF65-F5344CB8AC3E}">
        <p14:creationId xmlns:p14="http://schemas.microsoft.com/office/powerpoint/2010/main" val="39028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60648"/>
            <a:ext cx="79208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Монтаж конструкций башни выполнялся в четыре этапа</a:t>
            </a:r>
            <a:r>
              <a:rPr lang="ru-RU" altLang="ru-RU" sz="1400" b="1" dirty="0">
                <a:latin typeface="Times New Roman" pitchFamily="18" charset="0"/>
                <a:cs typeface="Times New Roman" panose="02020603050405020304" pitchFamily="18" charset="0"/>
              </a:rPr>
              <a:t>:</a:t>
            </a:r>
            <a:endParaRPr lang="ru-RU" altLang="ru-RU" sz="14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Монтаж башни первых пяти ярусов до отметки +56.0 м выполняли при помощи башенного крана БК-1000. </a:t>
            </a: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Шестой и седьмой ярусы башни до отметки +72,0 м осуществляли краном БК-1000 и</a:t>
            </a:r>
            <a:r>
              <a:rPr lang="ru-RU" altLang="ru-RU" sz="1400" b="1" dirty="0">
                <a:latin typeface="Times New Roman" pitchFamily="18" charset="0"/>
              </a:rPr>
              <a:t> самоподъемным краном </a:t>
            </a:r>
            <a:r>
              <a:rPr lang="ru-RU" altLang="ru-RU" sz="1400" b="1" dirty="0" smtClean="0">
                <a:latin typeface="Times New Roman" pitchFamily="18" charset="0"/>
              </a:rPr>
              <a:t>ПВСПК-18.</a:t>
            </a:r>
            <a:endParaRPr lang="ru-RU" altLang="ru-RU" sz="14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Самоподъемным краном ПВСПК-18 с отметки +72,0 до антенной части</a:t>
            </a:r>
          </a:p>
          <a:p>
            <a:pPr marL="285750" indent="-285750" algn="just">
              <a:buFontTx/>
              <a:buChar char="-"/>
            </a:pPr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 Антенная часть была смонтирована методом подращивания. </a:t>
            </a:r>
          </a:p>
          <a:p>
            <a:pPr algn="just"/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	Конструкции башни с отметки +72,0 м и до антенной части монтировались с трех рабочих стоянок, длина ствола крана составляла 128 метров.</a:t>
            </a:r>
            <a:r>
              <a:rPr lang="ru-RU" altLang="ru-RU" sz="1400" b="1" dirty="0">
                <a:latin typeface="Times New Roman" pitchFamily="18" charset="0"/>
              </a:rPr>
              <a:t> Ствол крана был расположен во второй шахте лифта со смещением от центра башни на 2800 мм </a:t>
            </a:r>
            <a:endParaRPr lang="ru-RU" altLang="ru-RU" sz="1400" b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1400" b="1" dirty="0" smtClean="0">
                <a:latin typeface="Times New Roman" pitchFamily="18" charset="0"/>
                <a:cs typeface="Times New Roman" panose="02020603050405020304" pitchFamily="18" charset="0"/>
              </a:rPr>
              <a:t>	Ствол крана был развязан через 8 метров горизонтальными рамками для уменьшения свободной длины и передачи горизонтальных нагрузок на башню. 	Вертикальная нагрузка от крана передавалась на опорные балки.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252008"/>
            <a:ext cx="5904656" cy="3384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52008"/>
            <a:ext cx="2164631" cy="2820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6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980728"/>
            <a:ext cx="7317432" cy="5217760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 наращивания отдельными конструкциями или секциями с помощью самоподъемных кранов (подвесного, ползучего или приставного) мачт и башен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наиболее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эффективным.</a:t>
            </a:r>
          </a:p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Этот метод имеет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рационального применения, причем его можно рекомендовать для монтажа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плотной городской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застройки, то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в случаях стесняющих размещение механизмов, транспортные работы или производство монтажных работ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любом случае выбор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 монтажа мачт и башен, 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 или иных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условиях,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сравнения вариантом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монтажа.</a:t>
            </a:r>
          </a:p>
          <a:p>
            <a:pPr marL="45720" indent="0" algn="just"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1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98425"/>
            <a:ext cx="9045575" cy="5467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0800" y="5637213"/>
            <a:ext cx="9023350" cy="1165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 smtClean="0">
                <a:latin typeface="Times New Roman" pitchFamily="18" charset="0"/>
              </a:rPr>
              <a:t>Стройгенплан</a:t>
            </a:r>
            <a:endParaRPr lang="ru-RU" altLang="ru-RU" sz="1400" b="1" dirty="0">
              <a:latin typeface="Times New Roman" pitchFamily="18" charset="0"/>
            </a:endParaRPr>
          </a:p>
          <a:p>
            <a:pPr eaLnBrk="1" hangingPunct="1"/>
            <a:r>
              <a:rPr lang="ru-RU" altLang="ru-RU" sz="1400" b="1" dirty="0">
                <a:latin typeface="Times New Roman" pitchFamily="18" charset="0"/>
              </a:rPr>
              <a:t>1- фундамент башни; 2 - ствол башни; 3 - пути подачи секций ствола крана ПВСПК-18 при подращивании; 4 - кран ПВСПК-18; 5 - грузопассажирский подъемник; 6 - кран БК-1000; 7 -эстакада для подачи металлоконструкций; 8 -место сборки поворотного оголовка ПВСПК-18; 9- склад металлоконструкций: </a:t>
            </a:r>
          </a:p>
          <a:p>
            <a:pPr eaLnBrk="1" hangingPunct="1"/>
            <a:r>
              <a:rPr lang="ru-RU" altLang="ru-RU" sz="1400" b="1" dirty="0">
                <a:latin typeface="Times New Roman" pitchFamily="18" charset="0"/>
              </a:rPr>
              <a:t>10- козловой кран: 11</a:t>
            </a:r>
            <a:r>
              <a:rPr lang="en-US" altLang="ru-RU" sz="1400" b="1" dirty="0">
                <a:latin typeface="Times New Roman" pitchFamily="18" charset="0"/>
              </a:rPr>
              <a:t> </a:t>
            </a:r>
            <a:r>
              <a:rPr lang="ru-RU" altLang="ru-RU" sz="1400" b="1" dirty="0">
                <a:latin typeface="Times New Roman" pitchFamily="18" charset="0"/>
              </a:rPr>
              <a:t>-участок металлизации; 12 - бытовые помещения и мастерские.</a:t>
            </a:r>
          </a:p>
        </p:txBody>
      </p:sp>
    </p:spTree>
    <p:extLst>
      <p:ext uri="{BB962C8B-B14F-4D97-AF65-F5344CB8AC3E}">
        <p14:creationId xmlns:p14="http://schemas.microsoft.com/office/powerpoint/2010/main" val="22445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196752"/>
            <a:ext cx="6400800" cy="3921616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используемой литературы:</a:t>
            </a:r>
          </a:p>
          <a:p>
            <a:pPr marL="45720" indent="0">
              <a:buNone/>
            </a:pPr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«Технология возведения зданий и сооружений» 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В.И.Телеченко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О.М Терентьев, А.А.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Лапидус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Москва 2004 г.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«Подъемно-транспортное и такелажное оборудование для монтажа строительных конструкций» А.Д Соколова, В.С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Визильтер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Стройиздат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1987 г.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«Монтажные подъемно-транспортные механизмы и такелажные работы» П.П Ипатов, А.Ф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Финкель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Стройиздат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1975 г.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alt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«Лекция №1. Монтаж мачт и башен при помощи самоподъемных кранов» А.Г. </a:t>
            </a:r>
            <a:r>
              <a:rPr lang="ru-RU" altLang="ru-RU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Гольцев</a:t>
            </a:r>
            <a:endParaRPr lang="ru-RU" alt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50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2073</TotalTime>
  <Words>707</Words>
  <Application>Microsoft Office PowerPoint</Application>
  <PresentationFormat>Экран (4:3)</PresentationFormat>
  <Paragraphs>119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Georgia</vt:lpstr>
      <vt:lpstr>Times New Roman</vt:lpstr>
      <vt:lpstr>Trebuchet MS</vt:lpstr>
      <vt:lpstr>Wingdings</vt:lpstr>
      <vt:lpstr>Воздушный поток</vt:lpstr>
      <vt:lpstr>Монтаж матч и башен при помощи самоподъемных кранов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Монтаж матч и башен при помощи самоподъемных кранов</dc:title>
  <dc:creator>Татьяна</dc:creator>
  <cp:lastModifiedBy>RePack by Diakov</cp:lastModifiedBy>
  <cp:revision>40</cp:revision>
  <dcterms:created xsi:type="dcterms:W3CDTF">2015-09-15T01:15:13Z</dcterms:created>
  <dcterms:modified xsi:type="dcterms:W3CDTF">2020-10-15T05:33:18Z</dcterms:modified>
</cp:coreProperties>
</file>